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7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517311"/>
            <a:ext cx="10972800" cy="20005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1" i="0" dirty="0">
                <a:solidFill>
                  <a:srgbClr val="7FD1C4"/>
                </a:solidFill>
                <a:latin typeface="Calibri"/>
              </a:rPr>
              <a:t>EXECUTIVE PRESENTATION ·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3504" y="1481328"/>
            <a:ext cx="10972800" cy="80021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5200" b="1" i="0" dirty="0" err="1">
                <a:solidFill>
                  <a:srgbClr val="FFFFFF"/>
                </a:solidFill>
                <a:latin typeface="Cambria"/>
              </a:rPr>
              <a:t>MarketPulse</a:t>
            </a:r>
            <a:endParaRPr sz="5200" b="1" i="0" dirty="0">
              <a:solidFill>
                <a:srgbClr val="FFFFFF"/>
              </a:solidFill>
              <a:latin typeface="Cambr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80" y="3000791"/>
            <a:ext cx="10789920" cy="3077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000" b="0" i="0" dirty="0">
                <a:solidFill>
                  <a:srgbClr val="CADCFC"/>
                </a:solidFill>
                <a:latin typeface="Calibri"/>
              </a:rPr>
              <a:t>A multi-market expansion &amp; monetization strategy for Ai Palette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114800"/>
            <a:ext cx="1078992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0">
                <a:solidFill>
                  <a:srgbClr val="C7D3E8"/>
                </a:solidFill>
                <a:latin typeface="Calibri"/>
              </a:rPr>
              <a:t>Market-entry sequencing  ·  pricing &amp; packaging  ·  the standardization ↔ localization trade-off</a:t>
            </a:r>
          </a:p>
        </p:txBody>
      </p:sp>
      <p:sp>
        <p:nvSpPr>
          <p:cNvPr id="7" name="Oval 6"/>
          <p:cNvSpPr/>
          <p:nvPr/>
        </p:nvSpPr>
        <p:spPr>
          <a:xfrm>
            <a:off x="640080" y="5212080"/>
            <a:ext cx="164592" cy="164592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932688" y="5212080"/>
            <a:ext cx="164592" cy="164592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1225295" y="5212080"/>
            <a:ext cx="164592" cy="164592"/>
          </a:xfrm>
          <a:prstGeom prst="ellipse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5897880"/>
            <a:ext cx="1078992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 dirty="0">
                <a:solidFill>
                  <a:srgbClr val="8FA3C0"/>
                </a:solidFill>
                <a:latin typeface="Calibri"/>
              </a:rPr>
              <a:t>Figures are illustrative, benchmark-anchored estimates  Ai Palette is private (no public financials).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PHASE 2B · GO-TO-MARKET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Motion follows ACV — spend human service only where it pays for itself</a:t>
            </a:r>
          </a:p>
        </p:txBody>
      </p:sp>
      <p:pic>
        <p:nvPicPr>
          <p:cNvPr id="5" name="Picture 4" descr="gtm_ac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7315200" cy="26095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38160" y="1645920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OVERHEAD CONTROL</a:t>
            </a:r>
          </a:p>
        </p:txBody>
      </p:sp>
      <p:sp>
        <p:nvSpPr>
          <p:cNvPr id="7" name="Oval 6"/>
          <p:cNvSpPr/>
          <p:nvPr/>
        </p:nvSpPr>
        <p:spPr>
          <a:xfrm>
            <a:off x="8138160" y="2286000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375904" y="2203704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1" i="0">
                <a:solidFill>
                  <a:srgbClr val="1E2761"/>
                </a:solidFill>
                <a:latin typeface="Calibri"/>
              </a:rPr>
              <a:t>Self-serve flywheel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75904" y="2478024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00" b="0" i="0">
                <a:solidFill>
                  <a:srgbClr val="6B7585"/>
                </a:solidFill>
                <a:latin typeface="Calibri"/>
              </a:rPr>
              <a:t>a free sample trend report becomes the Essentials funnel — low CAC.</a:t>
            </a:r>
          </a:p>
        </p:txBody>
      </p:sp>
      <p:sp>
        <p:nvSpPr>
          <p:cNvPr id="10" name="Oval 9"/>
          <p:cNvSpPr/>
          <p:nvPr/>
        </p:nvSpPr>
        <p:spPr>
          <a:xfrm>
            <a:off x="8138160" y="3246120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375904" y="3163824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1" i="0">
                <a:solidFill>
                  <a:srgbClr val="1E2761"/>
                </a:solidFill>
                <a:latin typeface="Calibri"/>
              </a:rPr>
              <a:t>Channel partners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75904" y="3438144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00" b="0" i="0">
                <a:solidFill>
                  <a:srgbClr val="6B7585"/>
                </a:solidFill>
                <a:latin typeface="Calibri"/>
              </a:rPr>
              <a:t>absorb local sales/support in Japan/Korea &amp; MEA — enter without a full local team.</a:t>
            </a:r>
          </a:p>
        </p:txBody>
      </p:sp>
      <p:sp>
        <p:nvSpPr>
          <p:cNvPr id="13" name="Oval 12"/>
          <p:cNvSpPr/>
          <p:nvPr/>
        </p:nvSpPr>
        <p:spPr>
          <a:xfrm>
            <a:off x="8138160" y="4206240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375904" y="4123944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1" i="0">
                <a:solidFill>
                  <a:srgbClr val="1E2761"/>
                </a:solidFill>
                <a:latin typeface="Calibri"/>
              </a:rPr>
              <a:t>Tiered service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75904" y="4398264"/>
            <a:ext cx="33832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00" b="0" i="0">
                <a:solidFill>
                  <a:srgbClr val="6B7585"/>
                </a:solidFill>
                <a:latin typeface="Calibri"/>
              </a:rPr>
              <a:t>docs+chatbot at the bottom; named CSM + SLA only at Enterprise.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4480560"/>
            <a:ext cx="73152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38722D"/>
                </a:solidFill>
                <a:latin typeface="Calibri"/>
              </a:rPr>
              <a:t>PLG-assisted &lt; $10K  ·  Hybrid $25–60K  ·  Sales-led &gt; $80K — the benchmark thresholds for PLG vs. sales-led.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Sources: ProductLed, Thoughtlytics 2025 · see docs/06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MARKET-ENTRY SEQUENCING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Scored, not guessed — a weighted rubric ranks where to go and when</a:t>
            </a:r>
          </a:p>
        </p:txBody>
      </p:sp>
      <p:pic>
        <p:nvPicPr>
          <p:cNvPr id="5" name="Picture 4" descr="market_scor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6400800" cy="3255443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269480" y="1691640"/>
            <a:ext cx="4434840" cy="12801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7470648" y="1892808"/>
            <a:ext cx="274320" cy="274320"/>
          </a:xfrm>
          <a:prstGeom prst="ellipse">
            <a:avLst/>
          </a:prstGeom>
          <a:solidFill>
            <a:srgbClr val="3872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863840" y="1856232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38722D"/>
                </a:solidFill>
                <a:latin typeface="Calibri"/>
              </a:rPr>
              <a:t>WAVE 1 · 0–9 mo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63840" y="2112264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>
                <a:solidFill>
                  <a:srgbClr val="1E2761"/>
                </a:solidFill>
                <a:latin typeface="Cambria"/>
              </a:rPr>
              <a:t>Deepen SEA + India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70648" y="2441448"/>
            <a:ext cx="40233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6B7585"/>
                </a:solidFill>
                <a:latin typeface="Calibri"/>
              </a:rPr>
              <a:t>Cheapest, highest data-readiness; build references.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269480" y="3063240"/>
            <a:ext cx="4434840" cy="12801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7470648" y="3264408"/>
            <a:ext cx="274320" cy="274320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863840" y="3227832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E5496"/>
                </a:solidFill>
                <a:latin typeface="Calibri"/>
              </a:rPr>
              <a:t>WAVE 2 · 6–18 mo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63840" y="3483864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>
                <a:solidFill>
                  <a:srgbClr val="1E2761"/>
                </a:solidFill>
                <a:latin typeface="Cambria"/>
              </a:rPr>
              <a:t>Attack the US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70648" y="3813048"/>
            <a:ext cx="40233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6B7585"/>
                </a:solidFill>
                <a:latin typeface="Calibri"/>
              </a:rPr>
              <a:t>Highest WTP + global-HQ pull-through; fund field sales.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69480" y="4434840"/>
            <a:ext cx="4434840" cy="12801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7470648" y="4636007"/>
            <a:ext cx="274320" cy="274320"/>
          </a:xfrm>
          <a:prstGeom prst="ellipse">
            <a:avLst/>
          </a:prstGeom>
          <a:solidFill>
            <a:srgbClr val="C8860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863840" y="4599431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C8860D"/>
                </a:solidFill>
                <a:latin typeface="Calibri"/>
              </a:rPr>
              <a:t>WAVE 3 · 18–30 mo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63840" y="4855464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>
                <a:solidFill>
                  <a:srgbClr val="1E2761"/>
                </a:solidFill>
                <a:latin typeface="Cambria"/>
              </a:rPr>
              <a:t>W. Europe + Japan/Korea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70648" y="5184648"/>
            <a:ext cx="40233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6B7585"/>
                </a:solidFill>
                <a:latin typeface="Calibri"/>
              </a:rPr>
              <a:t>Reuse US compliance; partner-led in Japan.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Rubric: revenue 30% · data 20% · home 15% · comp 15% · reg 10% · cost 10% — see docs/07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WHY THE RANKING HOLDS — EXPLAINABLE SCORING (SHAP)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Each market's score, decomposed into its drivers</a:t>
            </a:r>
          </a:p>
        </p:txBody>
      </p:sp>
      <p:pic>
        <p:nvPicPr>
          <p:cNvPr id="5" name="Picture 4" descr="decision_pl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6949440" cy="43240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80960" y="1737360"/>
            <a:ext cx="40233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THE 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60" y="2148840"/>
            <a:ext cx="4023360" cy="3200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22262C"/>
                </a:solidFill>
                <a:latin typeface="Calibri"/>
              </a:rPr>
              <a:t>The score is an additive model, so Shapley values are exact and closed-form.</a:t>
            </a:r>
          </a:p>
          <a:p>
            <a:pPr algn="l">
              <a:lnSpc>
                <a:spcPct val="115000"/>
              </a:lnSpc>
            </a:pPr>
            <a:endParaRPr sz="1200" b="0" i="0">
              <a:solidFill>
                <a:srgbClr val="22262C"/>
              </a:solidFill>
              <a:latin typeface="Calibri"/>
            </a:endParaRPr>
          </a:p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22262C"/>
                </a:solidFill>
                <a:latin typeface="Calibri"/>
              </a:rPr>
              <a:t>US earns the top Revenue contribution — but is dragged down by weak Home-advantage and high Competition.</a:t>
            </a:r>
          </a:p>
          <a:p>
            <a:pPr algn="l">
              <a:lnSpc>
                <a:spcPct val="115000"/>
              </a:lnSpc>
            </a:pPr>
            <a:endParaRPr sz="1200" b="0" i="0">
              <a:solidFill>
                <a:srgbClr val="22262C"/>
              </a:solidFill>
              <a:latin typeface="Calibri"/>
            </a:endParaRPr>
          </a:p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22262C"/>
                </a:solidFill>
                <a:latin typeface="Calibri"/>
              </a:rPr>
              <a:t>SEA &amp; India climb on Data-readiness + Home-advantage, which is why they out-rank the US on the blended score.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See decision-science/explain_scores.py · docs/11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SEQUENCING IS THE OPTIMAL POLICY OF AN MDP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Risk-adjusted optimization validates Wave-1-then-US</a:t>
            </a:r>
          </a:p>
        </p:txBody>
      </p:sp>
      <p:pic>
        <p:nvPicPr>
          <p:cNvPr id="5" name="Picture 4" descr="mdp_sequen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600200"/>
            <a:ext cx="6766560" cy="36088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98079" y="1737360"/>
            <a:ext cx="42062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THE INSIGHT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79" y="2148840"/>
            <a:ext cx="4206240" cy="3108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2000"/>
              </a:lnSpc>
            </a:pPr>
            <a:r>
              <a:rPr sz="1150" b="0" i="0">
                <a:solidFill>
                  <a:srgbClr val="22262C"/>
                </a:solidFill>
                <a:latin typeface="Calibri"/>
              </a:rPr>
              <a:t>Modeled as states (markets entered), actions (which to enter), uncertain success, and reuse synergies.</a:t>
            </a:r>
          </a:p>
          <a:p>
            <a:pPr algn="l">
              <a:lnSpc>
                <a:spcPct val="112000"/>
              </a:lnSpc>
            </a:pPr>
            <a:endParaRPr sz="1150" b="0" i="0">
              <a:solidFill>
                <a:srgbClr val="22262C"/>
              </a:solidFill>
              <a:latin typeface="Calibri"/>
            </a:endParaRPr>
          </a:p>
          <a:p>
            <a:pPr algn="l">
              <a:lnSpc>
                <a:spcPct val="112000"/>
              </a:lnSpc>
            </a:pPr>
            <a:r>
              <a:rPr sz="1150" b="0" i="0">
                <a:solidFill>
                  <a:srgbClr val="22262C"/>
                </a:solidFill>
                <a:latin typeface="Calibri"/>
              </a:rPr>
              <a:t>Naïve / risk-neutral → US-first.</a:t>
            </a:r>
          </a:p>
          <a:p>
            <a:pPr algn="l">
              <a:lnSpc>
                <a:spcPct val="112000"/>
              </a:lnSpc>
            </a:pPr>
            <a:endParaRPr sz="1150" b="0" i="0">
              <a:solidFill>
                <a:srgbClr val="22262C"/>
              </a:solidFill>
              <a:latin typeface="Calibri"/>
            </a:endParaRPr>
          </a:p>
          <a:p>
            <a:pPr algn="l">
              <a:lnSpc>
                <a:spcPct val="112000"/>
              </a:lnSpc>
            </a:pPr>
            <a:r>
              <a:rPr sz="1150" b="0" i="0">
                <a:solidFill>
                  <a:srgbClr val="22262C"/>
                </a:solidFill>
                <a:latin typeface="Calibri"/>
              </a:rPr>
              <a:t>Price in cold-start risk (no references, unproven motion) and the optimum flips to SEA → US → EU/Japan — exactly our recommended sequence.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See decision-science/mdp_sequencing.py · docs/11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THE NUMBERS — BOTTOMS-UP ARR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A conservative ramp compounds to ~$28M ARR by Year 5</a:t>
            </a:r>
          </a:p>
        </p:txBody>
      </p:sp>
      <p:pic>
        <p:nvPicPr>
          <p:cNvPr id="5" name="Picture 4" descr="arr_buil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6400800" cy="387416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315200" y="1737360"/>
            <a:ext cx="4434840" cy="91440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479792" y="1847088"/>
            <a:ext cx="4105655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300" b="1" i="0">
                <a:solidFill>
                  <a:srgbClr val="2E5496"/>
                </a:solidFill>
                <a:latin typeface="Cambria"/>
              </a:rPr>
              <a:t>~$9.2M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79792" y="2240280"/>
            <a:ext cx="410565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Year-3 total ARR (base case)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0" y="2743200"/>
            <a:ext cx="4434840" cy="91440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479792" y="2852928"/>
            <a:ext cx="4105655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~$28M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79792" y="3246120"/>
            <a:ext cx="410565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Year-5 total ARR (base case)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0" y="3749039"/>
            <a:ext cx="4434840" cy="91440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479792" y="3858768"/>
            <a:ext cx="4105655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300" b="1" i="0">
                <a:solidFill>
                  <a:srgbClr val="2F9E8F"/>
                </a:solidFill>
                <a:latin typeface="Cambria"/>
              </a:rPr>
              <a:t>110%+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79792" y="4251959"/>
            <a:ext cx="4105655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Net revenue retention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4800600"/>
            <a:ext cx="443484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Method: accounts × capture × blended ACV, compounded by NRR. Sits below the SOM outer bound — a realistic ramp, not a ceiling.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See arr-model/ (Streamlit) + DeliverableC_ARR_Model.xlsx · docs/10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WHAT MOVES THE NUMBER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Capture rate and retention are the biggest levers</a:t>
            </a:r>
          </a:p>
        </p:txBody>
      </p:sp>
      <p:pic>
        <p:nvPicPr>
          <p:cNvPr id="5" name="Picture 4" descr="tornad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6583680" cy="38974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06640" y="1737360"/>
            <a:ext cx="42976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SO WHAT</a:t>
            </a:r>
          </a:p>
        </p:txBody>
      </p:sp>
      <p:sp>
        <p:nvSpPr>
          <p:cNvPr id="7" name="Oval 6"/>
          <p:cNvSpPr/>
          <p:nvPr/>
        </p:nvSpPr>
        <p:spPr>
          <a:xfrm>
            <a:off x="7406640" y="2240279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662671" y="2157984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Capture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62671" y="2441448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GTM efficiency is the #1 driver → front-load cheap references (Wave 1).</a:t>
            </a:r>
          </a:p>
        </p:txBody>
      </p:sp>
      <p:sp>
        <p:nvSpPr>
          <p:cNvPr id="10" name="Oval 9"/>
          <p:cNvSpPr/>
          <p:nvPr/>
        </p:nvSpPr>
        <p:spPr>
          <a:xfrm>
            <a:off x="7406640" y="3154679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662671" y="3072384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NRR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62671" y="3355848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Retention compounds hardest late → invest in the 4 upsell levers.</a:t>
            </a:r>
          </a:p>
        </p:txBody>
      </p:sp>
      <p:sp>
        <p:nvSpPr>
          <p:cNvPr id="13" name="Oval 12"/>
          <p:cNvSpPr/>
          <p:nvPr/>
        </p:nvSpPr>
        <p:spPr>
          <a:xfrm>
            <a:off x="7406640" y="4069080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662671" y="3986784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ACV mix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62671" y="4270248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Enterprise ACV matters → why US (Wave 2) carries the model.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±25% sensitivity · interactive in arr-model/app.py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DELIVERABLE B PREVIEW · COMMERCIAL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Tiers × markets × localization × monetization, in one map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2920" y="1600200"/>
          <a:ext cx="10789920" cy="4096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FFFFF"/>
                          </a:solidFill>
                          <a:latin typeface="Calibri"/>
                        </a:rPr>
                        <a:t>Market</a:t>
                      </a:r>
                    </a:p>
                  </a:txBody>
                  <a:tcPr marL="73152" marR="45720" marT="18288" marB="18288" anchor="ctr"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FFFFF"/>
                          </a:solidFill>
                          <a:latin typeface="Calibri"/>
                        </a:rPr>
                        <a:t>Wave</a:t>
                      </a:r>
                    </a:p>
                  </a:txBody>
                  <a:tcPr marL="73152" marR="45720" marT="18288" marB="18288" anchor="ctr"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FFFFF"/>
                          </a:solidFill>
                          <a:latin typeface="Calibri"/>
                        </a:rPr>
                        <a:t>Lead tier</a:t>
                      </a:r>
                    </a:p>
                  </a:txBody>
                  <a:tcPr marL="73152" marR="45720" marT="18288" marB="18288" anchor="ctr"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FFFFF"/>
                          </a:solidFill>
                          <a:latin typeface="Calibri"/>
                        </a:rPr>
                        <a:t>Localization depth</a:t>
                      </a:r>
                    </a:p>
                  </a:txBody>
                  <a:tcPr marL="73152" marR="45720" marT="18288" marB="18288" anchor="ctr"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FFFFF"/>
                          </a:solidFill>
                          <a:latin typeface="Calibri"/>
                        </a:rPr>
                        <a:t>Price idx</a:t>
                      </a:r>
                    </a:p>
                  </a:txBody>
                  <a:tcPr marL="73152" marR="45720" marT="18288" marB="18288" anchor="ctr"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FFFFF"/>
                          </a:solidFill>
                          <a:latin typeface="Calibri"/>
                        </a:rPr>
                        <a:t>Lead ACV*</a:t>
                      </a:r>
                    </a:p>
                  </a:txBody>
                  <a:tcPr marL="73152" marR="45720" marT="18288" marB="18288" anchor="ctr"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FFFFFF"/>
                          </a:solidFill>
                          <a:latin typeface="Calibri"/>
                        </a:rPr>
                        <a:t>Motion</a:t>
                      </a:r>
                    </a:p>
                  </a:txBody>
                  <a:tcPr marL="73152" marR="45720" marT="18288" marB="18288" anchor="ctr"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1E2761"/>
                          </a:solidFill>
                          <a:latin typeface="Calibri"/>
                        </a:rPr>
                        <a:t>SEA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Growth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Standard pack + taxonomy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0.55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38722D"/>
                          </a:solidFill>
                          <a:latin typeface="Calibri"/>
                        </a:rPr>
                        <a:t>~$19K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Hybrid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1E2761"/>
                          </a:solidFill>
                          <a:latin typeface="Calibri"/>
                        </a:rPr>
                        <a:t>India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Essentials/Growth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Standard · volume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0.45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38722D"/>
                          </a:solidFill>
                          <a:latin typeface="Calibri"/>
                        </a:rPr>
                        <a:t>~$16K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PLG-assisted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1E2761"/>
                          </a:solidFill>
                          <a:latin typeface="Calibri"/>
                        </a:rPr>
                        <a:t>US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Enterprise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Full + residency + integrations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38722D"/>
                          </a:solidFill>
                          <a:latin typeface="Calibri"/>
                        </a:rPr>
                        <a:t>~$120K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Sales-led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1E2761"/>
                          </a:solidFill>
                          <a:latin typeface="Calibri"/>
                        </a:rPr>
                        <a:t>W. Europe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Enterprise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Full + GDPR (reuse US)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0.90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38722D"/>
                          </a:solidFill>
                          <a:latin typeface="Calibri"/>
                        </a:rPr>
                        <a:t>~$108K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Sales-led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1E2761"/>
                          </a:solidFill>
                          <a:latin typeface="Calibri"/>
                        </a:rPr>
                        <a:t>Japan/Korea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Enterprise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Full via partner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0.82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38722D"/>
                          </a:solidFill>
                          <a:latin typeface="Calibri"/>
                        </a:rPr>
                        <a:t>~$98K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Partner-led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1E2761"/>
                          </a:solidFill>
                          <a:latin typeface="Calibri"/>
                        </a:rPr>
                        <a:t>Middle East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Later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Growth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Standard · inbound/partner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0.70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38722D"/>
                          </a:solidFill>
                          <a:latin typeface="Calibri"/>
                        </a:rPr>
                        <a:t>~$25K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Partner/inbound</a:t>
                      </a:r>
                    </a:p>
                  </a:txBody>
                  <a:tcPr marL="73152" marR="45720" marT="18288" marB="18288" anchor="ctr">
                    <a:solidFill>
                      <a:srgbClr val="F4F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1E2761"/>
                          </a:solidFill>
                          <a:latin typeface="Calibri"/>
                        </a:rPr>
                        <a:t>LATAM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Later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Essentials/Growth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Minimal→standard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 b="1">
                          <a:solidFill>
                            <a:srgbClr val="38722D"/>
                          </a:solidFill>
                          <a:latin typeface="Calibri"/>
                        </a:rPr>
                        <a:t>~$18K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50">
                          <a:solidFill>
                            <a:srgbClr val="22262C"/>
                          </a:solidFill>
                          <a:latin typeface="Calibri"/>
                        </a:rPr>
                        <a:t>PLG-assisted</a:t>
                      </a:r>
                    </a:p>
                  </a:txBody>
                  <a:tcPr marL="73152" marR="45720" marT="18288" marB="18288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2920" y="5943600"/>
            <a:ext cx="11247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50" b="0" i="0">
                <a:solidFill>
                  <a:srgbClr val="6B7585"/>
                </a:solidFill>
                <a:latin typeface="Calibri"/>
              </a:rPr>
              <a:t>*Lead ACV = US tier benchmark × regional price index. Full live model in DeliverableB_Commercial_Architecture.xlsx.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Deliverable B = the 8-tab workbook with live formulas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15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7FD1C4"/>
                </a:solidFill>
                <a:latin typeface="Calibri"/>
              </a:rPr>
              <a:t>ROADMAP &amp; 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3504" y="10058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600" b="1" i="0">
                <a:solidFill>
                  <a:srgbClr val="FFFFFF"/>
                </a:solidFill>
                <a:latin typeface="Cambria"/>
              </a:rPr>
              <a:t>Growth that compounds, not fragments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2176272"/>
            <a:ext cx="128016" cy="12801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60120" y="2103120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>
                <a:solidFill>
                  <a:srgbClr val="7FD1C4"/>
                </a:solidFill>
                <a:latin typeface="Calibri"/>
              </a:rPr>
              <a:t>Q1–Q2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2103120"/>
            <a:ext cx="9144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0" i="0">
                <a:solidFill>
                  <a:srgbClr val="CADCFC"/>
                </a:solidFill>
                <a:latin typeface="Calibri"/>
              </a:rPr>
              <a:t>Market-Pack architecture · Essentials self-serve · usage metering</a:t>
            </a:r>
          </a:p>
        </p:txBody>
      </p:sp>
      <p:sp>
        <p:nvSpPr>
          <p:cNvPr id="8" name="Oval 7"/>
          <p:cNvSpPr/>
          <p:nvPr/>
        </p:nvSpPr>
        <p:spPr>
          <a:xfrm>
            <a:off x="685800" y="2779776"/>
            <a:ext cx="128016" cy="12801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60120" y="2706624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>
                <a:solidFill>
                  <a:srgbClr val="7FD1C4"/>
                </a:solidFill>
                <a:latin typeface="Calibri"/>
              </a:rPr>
              <a:t>Q2–Q3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2706624"/>
            <a:ext cx="9144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0" i="0">
                <a:solidFill>
                  <a:srgbClr val="CADCFC"/>
                </a:solidFill>
                <a:latin typeface="Calibri"/>
              </a:rPr>
              <a:t>Hybrid price book + regional multipliers · decision engine live</a:t>
            </a:r>
          </a:p>
        </p:txBody>
      </p:sp>
      <p:sp>
        <p:nvSpPr>
          <p:cNvPr id="11" name="Oval 10"/>
          <p:cNvSpPr/>
          <p:nvPr/>
        </p:nvSpPr>
        <p:spPr>
          <a:xfrm>
            <a:off x="685800" y="3383280"/>
            <a:ext cx="128016" cy="12801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60120" y="3310128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>
                <a:solidFill>
                  <a:srgbClr val="7FD1C4"/>
                </a:solidFill>
                <a:latin typeface="Calibri"/>
              </a:rPr>
              <a:t>Q3–Q4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3310128"/>
            <a:ext cx="9144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0" i="0">
                <a:solidFill>
                  <a:srgbClr val="CADCFC"/>
                </a:solidFill>
                <a:latin typeface="Calibri"/>
              </a:rPr>
              <a:t>US Enterprise motion: integrations, residency, security · anchor logos</a:t>
            </a:r>
          </a:p>
        </p:txBody>
      </p:sp>
      <p:sp>
        <p:nvSpPr>
          <p:cNvPr id="14" name="Oval 13"/>
          <p:cNvSpPr/>
          <p:nvPr/>
        </p:nvSpPr>
        <p:spPr>
          <a:xfrm>
            <a:off x="685800" y="3986784"/>
            <a:ext cx="128016" cy="12801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60120" y="391363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1" i="0">
                <a:solidFill>
                  <a:srgbClr val="7FD1C4"/>
                </a:solidFill>
                <a:latin typeface="Calibri"/>
              </a:rPr>
              <a:t>Year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3913632"/>
            <a:ext cx="9144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50" b="0" i="0">
                <a:solidFill>
                  <a:srgbClr val="CADCFC"/>
                </a:solidFill>
                <a:latin typeface="Calibri"/>
              </a:rPr>
              <a:t>W. Europe (reuse compliance) + Japan/Korea (partners) · Market Launchpad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5212080"/>
            <a:ext cx="10927080" cy="1005840"/>
          </a:xfrm>
          <a:prstGeom prst="roundRect">
            <a:avLst/>
          </a:prstGeom>
          <a:solidFill>
            <a:srgbClr val="161D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68680" y="5321808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 i="0">
                <a:solidFill>
                  <a:srgbClr val="FFFFFF"/>
                </a:solidFill>
                <a:latin typeface="Calibri"/>
              </a:rPr>
              <a:t>Standardize the engine, localize the edge, package by maturity, price by willingness-to-pay, and let motion follow ACV — one repeatable, explainable engine so expansion compounds instead of fragmenting.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EXECUTIVE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 dirty="0">
                <a:solidFill>
                  <a:srgbClr val="1E2761"/>
                </a:solidFill>
                <a:latin typeface="Cambria"/>
              </a:rPr>
              <a:t>Standardize the engine, localize the edge, price to willingness-to-pay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12471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250" b="0" i="0" dirty="0">
                <a:solidFill>
                  <a:srgbClr val="22262C"/>
                </a:solidFill>
                <a:latin typeface="Calibri"/>
              </a:rPr>
              <a:t>Expansion fails when it over-localizes (engineering bloat) or under-localizes (lost deals). </a:t>
            </a:r>
            <a:r>
              <a:rPr sz="1250" b="0" i="0" dirty="0" err="1">
                <a:solidFill>
                  <a:srgbClr val="22262C"/>
                </a:solidFill>
                <a:latin typeface="Calibri"/>
              </a:rPr>
              <a:t>MarketPulse</a:t>
            </a:r>
            <a:r>
              <a:rPr sz="1250" b="0" i="0" dirty="0">
                <a:solidFill>
                  <a:srgbClr val="22262C"/>
                </a:solidFill>
                <a:latin typeface="Calibri"/>
              </a:rPr>
              <a:t> makes localization, packaging, pricing and go-to-market one connected, repeatable system.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286000"/>
            <a:ext cx="3657600" cy="246888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704088" y="2487168"/>
            <a:ext cx="310896" cy="310896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143000" y="2542032"/>
            <a:ext cx="28803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1200" b="1" i="0">
                <a:solidFill>
                  <a:srgbClr val="2E5496"/>
                </a:solidFill>
                <a:latin typeface="Calibri"/>
              </a:rPr>
              <a:t>PRODUCTIZE THE SCALE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8" y="3200400"/>
            <a:ext cx="3246120" cy="1463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22262C"/>
                </a:solidFill>
                <a:latin typeface="Calibri"/>
              </a:rPr>
              <a:t>~80% of the platform is global; localize only the ~20% edge as configurable Market Packs. Package into 3 maturity tiers.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34840" y="2286000"/>
            <a:ext cx="3657600" cy="246888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4636007" y="2487168"/>
            <a:ext cx="310896" cy="31089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074920" y="2542032"/>
            <a:ext cx="28803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1200" b="1" i="0">
                <a:solidFill>
                  <a:srgbClr val="2F9E8F"/>
                </a:solidFill>
                <a:latin typeface="Calibri"/>
              </a:rPr>
              <a:t>MONETIZE TO WTP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36007" y="3200400"/>
            <a:ext cx="3246120" cy="1463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22262C"/>
                </a:solidFill>
                <a:latin typeface="Calibri"/>
              </a:rPr>
              <a:t>Hybrid pricing (subscription + usage + seats) with regional price multipliers 0.45–1.00×. Price localization, not product localization.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66759" y="2286000"/>
            <a:ext cx="3657600" cy="246888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8567928" y="2487168"/>
            <a:ext cx="310896" cy="310896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006839" y="2542032"/>
            <a:ext cx="28803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SEQUENCE &amp; PROVE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67928" y="3200400"/>
            <a:ext cx="3246120" cy="1463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22262C"/>
                </a:solidFill>
                <a:latin typeface="Calibri"/>
              </a:rPr>
              <a:t>Deepen SEA+India → attack US → broaden to EU/Japan. Validated by a weighted score, SHAP explainability, and an MDP optimal policy.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5029200"/>
            <a:ext cx="2743200" cy="10515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67512" y="5138928"/>
            <a:ext cx="2414016" cy="57835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300" b="1" i="0">
                <a:solidFill>
                  <a:srgbClr val="2E5496"/>
                </a:solidFill>
                <a:latin typeface="Cambria"/>
              </a:rPr>
              <a:t>~$28M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" y="5607558"/>
            <a:ext cx="2414016" cy="4206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Year-5 ARR (base case)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429000" y="5029200"/>
            <a:ext cx="2743200" cy="10515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3593592" y="5138928"/>
            <a:ext cx="2414016" cy="57835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300" b="1" i="0">
                <a:solidFill>
                  <a:srgbClr val="2F9E8F"/>
                </a:solidFill>
                <a:latin typeface="Cambria"/>
              </a:rPr>
              <a:t>110%+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93592" y="5607558"/>
            <a:ext cx="2414016" cy="4206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Target net revenue retention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355080" y="5029200"/>
            <a:ext cx="2743200" cy="10515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519672" y="5138928"/>
            <a:ext cx="2414016" cy="57835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~80%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9672" y="5607558"/>
            <a:ext cx="2414016" cy="4206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Code shared across markets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281160" y="5029200"/>
            <a:ext cx="2423160" cy="10515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9445752" y="5138928"/>
            <a:ext cx="2093976" cy="57835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300" b="1" i="0">
                <a:solidFill>
                  <a:srgbClr val="38722D"/>
                </a:solidFill>
                <a:latin typeface="Cambria"/>
              </a:rPr>
              <a:t>3 waves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445752" y="5607558"/>
            <a:ext cx="2093976" cy="4206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Sequenced market entry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Illustrative, benchmark-anchored · Ai Palette is private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8611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THE EXPANSION BLIND SPOT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34689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 dirty="0">
                <a:solidFill>
                  <a:srgbClr val="1E2761"/>
                </a:solidFill>
                <a:latin typeface="Cambria"/>
              </a:rPr>
              <a:t>Naïve expansion punishes you twice </a:t>
            </a:r>
            <a:r>
              <a:rPr lang="en-IN" sz="2300" b="1" i="0" dirty="0">
                <a:solidFill>
                  <a:srgbClr val="1E2761"/>
                </a:solidFill>
                <a:latin typeface="Cambria"/>
              </a:rPr>
              <a:t>;</a:t>
            </a:r>
            <a:r>
              <a:rPr sz="2300" b="1" i="0" dirty="0">
                <a:solidFill>
                  <a:srgbClr val="1E2761"/>
                </a:solidFill>
                <a:latin typeface="Cambria"/>
              </a:rPr>
              <a:t> and the clock is ticking</a:t>
            </a:r>
          </a:p>
        </p:txBody>
      </p:sp>
      <p:sp>
        <p:nvSpPr>
          <p:cNvPr id="5" name="Oval 4"/>
          <p:cNvSpPr/>
          <p:nvPr/>
        </p:nvSpPr>
        <p:spPr>
          <a:xfrm>
            <a:off x="548640" y="1572768"/>
            <a:ext cx="310896" cy="31089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1554480"/>
            <a:ext cx="6400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 i="0">
                <a:solidFill>
                  <a:srgbClr val="1E2761"/>
                </a:solidFill>
                <a:latin typeface="Calibri"/>
              </a:rPr>
              <a:t>Markets are heterogeneous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865376"/>
            <a:ext cx="6400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 i="0">
                <a:solidFill>
                  <a:srgbClr val="6B7585"/>
                </a:solidFill>
                <a:latin typeface="Calibri"/>
              </a:rPr>
              <a:t>Consumer behavior, categories, language, channels, pricing tolerance, compliance and support all differ region to region.</a:t>
            </a:r>
          </a:p>
        </p:txBody>
      </p:sp>
      <p:sp>
        <p:nvSpPr>
          <p:cNvPr id="8" name="Oval 7"/>
          <p:cNvSpPr/>
          <p:nvPr/>
        </p:nvSpPr>
        <p:spPr>
          <a:xfrm>
            <a:off x="548640" y="2715768"/>
            <a:ext cx="310896" cy="31089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697480"/>
            <a:ext cx="6400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 i="0">
                <a:solidFill>
                  <a:srgbClr val="1E2761"/>
                </a:solidFill>
                <a:latin typeface="Calibri"/>
              </a:rPr>
              <a:t>Both naïve responses fail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008376"/>
            <a:ext cx="6400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 i="0">
                <a:solidFill>
                  <a:srgbClr val="6B7585"/>
                </a:solidFill>
                <a:latin typeface="Calibri"/>
              </a:rPr>
              <a:t>Localize everything → engineering bloat &amp; fragile releases. Localize nothing → weak local insight &amp; lost enterprise deals.</a:t>
            </a:r>
          </a:p>
        </p:txBody>
      </p:sp>
      <p:sp>
        <p:nvSpPr>
          <p:cNvPr id="11" name="Oval 10"/>
          <p:cNvSpPr/>
          <p:nvPr/>
        </p:nvSpPr>
        <p:spPr>
          <a:xfrm>
            <a:off x="548640" y="3858768"/>
            <a:ext cx="310896" cy="310896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840480"/>
            <a:ext cx="6400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 i="0">
                <a:solidFill>
                  <a:srgbClr val="1E2761"/>
                </a:solidFill>
                <a:latin typeface="Calibri"/>
              </a:rPr>
              <a:t>Complexity outruns revenue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4151376"/>
            <a:ext cx="6400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 i="0">
                <a:solidFill>
                  <a:srgbClr val="6B7585"/>
                </a:solidFill>
                <a:latin typeface="Calibri"/>
              </a:rPr>
              <a:t>Without a framework, operational cost rises faster than revenue as you add markets.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80960" y="1554480"/>
            <a:ext cx="4023360" cy="356616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909560" y="1737360"/>
            <a:ext cx="3657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7FD1C4"/>
                </a:solidFill>
                <a:latin typeface="Calibri"/>
              </a:rPr>
              <a:t>WHY NOW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09560" y="2148840"/>
            <a:ext cx="3657600" cy="2011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50" b="0" i="0">
                <a:solidFill>
                  <a:srgbClr val="FFFFFF"/>
                </a:solidFill>
                <a:latin typeface="Calibri"/>
              </a:rPr>
              <a:t>The category just consolidated.</a:t>
            </a:r>
          </a:p>
          <a:p>
            <a:pPr algn="l">
              <a:lnSpc>
                <a:spcPct val="115000"/>
              </a:lnSpc>
            </a:pPr>
            <a:endParaRPr sz="1250" b="0" i="0">
              <a:solidFill>
                <a:srgbClr val="FFFFFF"/>
              </a:solidFill>
              <a:latin typeface="Calibri"/>
            </a:endParaRPr>
          </a:p>
          <a:p>
            <a:pPr algn="l">
              <a:lnSpc>
                <a:spcPct val="115000"/>
              </a:lnSpc>
            </a:pPr>
            <a:r>
              <a:rPr sz="1250" b="0" i="0">
                <a:solidFill>
                  <a:srgbClr val="FFFFFF"/>
                </a:solidFill>
                <a:latin typeface="Calibri"/>
              </a:rPr>
              <a:t>Mintel acquired Black Swan Data (Jun-2025), folding the strongest pure-play predictor into a slow incumbent — vacating the nimble, end-to-end, multi-market position Ai Palette can own.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09560" y="4572000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7FD1C4"/>
                </a:solidFill>
                <a:latin typeface="Calibri"/>
              </a:rPr>
              <a:t>The window is open but closing.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Source: Mintel press release, Jun-2025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MARKET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A focused slice of a large, double-digit-growth market</a:t>
            </a:r>
          </a:p>
        </p:txBody>
      </p:sp>
      <p:pic>
        <p:nvPicPr>
          <p:cNvPr id="5" name="Picture 4" descr="tam_funn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6400800" cy="3867929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269480" y="1691640"/>
            <a:ext cx="4434840" cy="420624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498079" y="1874519"/>
            <a:ext cx="40233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WHAT THE NUMBERS SAY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79" y="2286000"/>
            <a:ext cx="15544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1" i="0">
                <a:solidFill>
                  <a:srgbClr val="1E2761"/>
                </a:solidFill>
                <a:latin typeface="Cambria"/>
              </a:rPr>
              <a:t>$16B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98280" y="2313432"/>
            <a:ext cx="24688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 i="0">
                <a:solidFill>
                  <a:srgbClr val="22262C"/>
                </a:solidFill>
                <a:latin typeface="Calibri"/>
              </a:rPr>
              <a:t>TAM — AI in Food &amp; Beverage (2025), ~39% CAGR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3200400"/>
            <a:ext cx="15544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1" i="0">
                <a:solidFill>
                  <a:srgbClr val="1E2761"/>
                </a:solidFill>
                <a:latin typeface="Cambria"/>
              </a:rPr>
              <a:t>$5–6B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98280" y="3227832"/>
            <a:ext cx="24688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 i="0">
                <a:solidFill>
                  <a:srgbClr val="22262C"/>
                </a:solidFill>
                <a:latin typeface="Calibri"/>
              </a:rPr>
              <a:t>SAM — CPG / trend-intelligence software, ~10% CAGR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98079" y="4114800"/>
            <a:ext cx="15544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1" i="0">
                <a:solidFill>
                  <a:srgbClr val="1E2761"/>
                </a:solidFill>
                <a:latin typeface="Cambria"/>
              </a:rPr>
              <a:t>$30–60M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8280" y="4142232"/>
            <a:ext cx="24688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 i="0">
                <a:solidFill>
                  <a:srgbClr val="22262C"/>
                </a:solidFill>
                <a:latin typeface="Calibri"/>
              </a:rPr>
              <a:t>SOM — 3-yr obtainable across Wave 1–2 markets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5212080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050" b="1" i="0">
                <a:solidFill>
                  <a:srgbClr val="6B7585"/>
                </a:solidFill>
                <a:latin typeface="Calibri"/>
              </a:rPr>
              <a:t>Large enough to support a tiered multi-market model; small enough that focus &amp; sequencing matter.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Sources: GrandView, Verified Market Reports · figures illustrative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COMPETITIVE LANDSCAPE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Post-consolidation, the end-to-end + APAC corner is open</a:t>
            </a:r>
          </a:p>
        </p:txBody>
      </p:sp>
      <p:pic>
        <p:nvPicPr>
          <p:cNvPr id="5" name="Picture 4" descr="competitor_2x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08760"/>
            <a:ext cx="6766560" cy="43857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98079" y="1645920"/>
            <a:ext cx="42062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THE WHITE SPACE</a:t>
            </a:r>
          </a:p>
        </p:txBody>
      </p:sp>
      <p:sp>
        <p:nvSpPr>
          <p:cNvPr id="7" name="Oval 6"/>
          <p:cNvSpPr/>
          <p:nvPr/>
        </p:nvSpPr>
        <p:spPr>
          <a:xfrm>
            <a:off x="7498079" y="2148839"/>
            <a:ext cx="109728" cy="109728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754111" y="2066543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End-to-end workflow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54111" y="2350008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Ai Palette runs signal→concept→screen; incumbents stop at insight.</a:t>
            </a:r>
          </a:p>
        </p:txBody>
      </p:sp>
      <p:sp>
        <p:nvSpPr>
          <p:cNvPr id="10" name="Oval 9"/>
          <p:cNvSpPr/>
          <p:nvPr/>
        </p:nvSpPr>
        <p:spPr>
          <a:xfrm>
            <a:off x="7498079" y="3063239"/>
            <a:ext cx="109728" cy="109728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754111" y="2980944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Multi-market / APAC depth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54111" y="3264408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18 languages, 24 countries — built in, not bolted on.</a:t>
            </a:r>
          </a:p>
        </p:txBody>
      </p:sp>
      <p:sp>
        <p:nvSpPr>
          <p:cNvPr id="13" name="Oval 12"/>
          <p:cNvSpPr/>
          <p:nvPr/>
        </p:nvSpPr>
        <p:spPr>
          <a:xfrm>
            <a:off x="7498079" y="3977639"/>
            <a:ext cx="109728" cy="109728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754111" y="3895344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Explainable &amp; generative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54111" y="4178808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Concept Genie + SHAP-style scoring vs. static reports.</a:t>
            </a:r>
          </a:p>
        </p:txBody>
      </p:sp>
      <p:sp>
        <p:nvSpPr>
          <p:cNvPr id="16" name="Oval 15"/>
          <p:cNvSpPr/>
          <p:nvPr/>
        </p:nvSpPr>
        <p:spPr>
          <a:xfrm>
            <a:off x="7498079" y="4892040"/>
            <a:ext cx="109728" cy="109728"/>
          </a:xfrm>
          <a:prstGeom prst="ellipse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7754111" y="4809744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Consolidation tailwind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54111" y="5093208"/>
            <a:ext cx="40233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Black Swan absorbed into Mintel — the nimble seat is empty.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Source: company sites, CB Insights, Mintel (Jun-2025)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PHASE 1A · THE CORE TRADE-OFF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Localize the edge, standardize the engine — ship Market Packs, not code forks</a:t>
            </a:r>
          </a:p>
        </p:txBody>
      </p:sp>
      <p:pic>
        <p:nvPicPr>
          <p:cNvPr id="5" name="Picture 4" descr="localization_donu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4937760" cy="45551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60720" y="1600200"/>
            <a:ext cx="5852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WHAT STAYS GLOBAL vs. LOCALIZED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60720" y="2057400"/>
            <a:ext cx="5852160" cy="91440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5943600" y="2350008"/>
            <a:ext cx="310896" cy="310896"/>
          </a:xfrm>
          <a:prstGeom prst="ellipse">
            <a:avLst/>
          </a:prstGeom>
          <a:solidFill>
            <a:srgbClr val="3872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0" y="2167128"/>
            <a:ext cx="5120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38722D"/>
                </a:solidFill>
                <a:latin typeface="Calibri"/>
              </a:rPr>
              <a:t>GLOBAL — build once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459736"/>
            <a:ext cx="51206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ML &amp; forecasting core · generative model · data-ingestion framework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760720" y="3063240"/>
            <a:ext cx="5852160" cy="91440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5943600" y="3355848"/>
            <a:ext cx="310896" cy="310896"/>
          </a:xfrm>
          <a:prstGeom prst="ellipse">
            <a:avLst/>
          </a:prstGeom>
          <a:solidFill>
            <a:srgbClr val="C8860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00800" y="3172968"/>
            <a:ext cx="5120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C8860D"/>
                </a:solidFill>
                <a:latin typeface="Calibri"/>
              </a:rPr>
              <a:t>LOCALIZE — the edge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3465576"/>
            <a:ext cx="51206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Local data sources · language/NLP · category taxonomy · compliance/residency · enterprise workflow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760720" y="4069080"/>
            <a:ext cx="5852160" cy="91440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5943600" y="4361688"/>
            <a:ext cx="310896" cy="310896"/>
          </a:xfrm>
          <a:prstGeom prst="ellipse">
            <a:avLst/>
          </a:prstGeom>
          <a:solidFill>
            <a:srgbClr val="9AA5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400800" y="4178808"/>
            <a:ext cx="5120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9AA5B1"/>
                </a:solidFill>
                <a:latin typeface="Calibri"/>
              </a:rPr>
              <a:t>DEFER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4471416"/>
            <a:ext cx="51206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 i="0">
                <a:solidFill>
                  <a:srgbClr val="22262C"/>
                </a:solidFill>
                <a:latin typeface="Calibri"/>
              </a:rPr>
              <a:t>Full UI translation — English-first is acceptable in B2B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60720" y="5074920"/>
            <a:ext cx="585216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050" b="1" i="0">
                <a:solidFill>
                  <a:srgbClr val="1E2761"/>
                </a:solidFill>
                <a:latin typeface="Calibri"/>
              </a:rPr>
              <a:t>The bloat firewall: a Market Pack = {language · data connectors · taxonomy · brand set · compliance · currency · support}. Adding a market = a config, not a branch.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See docs/03 — localization matrix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PHASE 1B · FEATURE TIERING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Three tiers mapped to enterprise maturity — one product, gated by entitlements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600200"/>
            <a:ext cx="3657600" cy="393192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600200"/>
            <a:ext cx="3657600" cy="640080"/>
          </a:xfrm>
          <a:prstGeom prst="roundRect">
            <a:avLst/>
          </a:prstGeom>
          <a:solidFill>
            <a:srgbClr val="2F9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1673352"/>
            <a:ext cx="32918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 i="0">
                <a:solidFill>
                  <a:srgbClr val="FFFFFF"/>
                </a:solidFill>
                <a:latin typeface="Cambria"/>
              </a:rPr>
              <a:t>ESSENTIALS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975104"/>
            <a:ext cx="32918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 i="0">
                <a:solidFill>
                  <a:srgbClr val="CADCFC"/>
                </a:solidFill>
                <a:latin typeface="Calibri"/>
              </a:rPr>
              <a:t>Exploratory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704" y="3246120"/>
            <a:ext cx="3200400" cy="2103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1 market · ~3 categories</a:t>
            </a:r>
          </a:p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Trend discovery, dashboards</a:t>
            </a:r>
          </a:p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Self-serve · PLG-assisted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983480"/>
            <a:ext cx="3200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1" i="0">
                <a:solidFill>
                  <a:srgbClr val="2F9E8F"/>
                </a:solidFill>
                <a:latin typeface="Cambria"/>
              </a:rPr>
              <a:t>&lt; $10K ACV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34840" y="1600200"/>
            <a:ext cx="3657600" cy="393192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4434840" y="1600200"/>
            <a:ext cx="3657600" cy="640080"/>
          </a:xfrm>
          <a:prstGeom prst="roundRect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617720" y="1673352"/>
            <a:ext cx="32918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 i="0">
                <a:solidFill>
                  <a:srgbClr val="FFFFFF"/>
                </a:solidFill>
                <a:latin typeface="Cambria"/>
              </a:rPr>
              <a:t>GROWTH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7720" y="1975104"/>
            <a:ext cx="32918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 i="0">
                <a:solidFill>
                  <a:srgbClr val="CADCFC"/>
                </a:solidFill>
                <a:latin typeface="Calibri"/>
              </a:rPr>
              <a:t>Operationalizing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92040" y="3163824"/>
            <a:ext cx="3200400" cy="2103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Several markets/categories</a:t>
            </a:r>
          </a:p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+ Concept Genie + Screen Winner</a:t>
            </a:r>
          </a:p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Priority support · hybrid motion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4983480"/>
            <a:ext cx="3200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1" i="0">
                <a:solidFill>
                  <a:srgbClr val="2E5496"/>
                </a:solidFill>
                <a:latin typeface="Cambria"/>
              </a:rPr>
              <a:t>$25–60K ACV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366759" y="1600200"/>
            <a:ext cx="3657600" cy="393192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8366759" y="1600200"/>
            <a:ext cx="3657600" cy="64008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549639" y="1673352"/>
            <a:ext cx="32918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 i="0">
                <a:solidFill>
                  <a:srgbClr val="FFFFFF"/>
                </a:solidFill>
                <a:latin typeface="Cambria"/>
              </a:rPr>
              <a:t>ENTERPRISE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49639" y="1975104"/>
            <a:ext cx="32918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 i="0">
                <a:solidFill>
                  <a:srgbClr val="CADCFC"/>
                </a:solidFill>
                <a:latin typeface="Calibri"/>
              </a:rPr>
              <a:t>Industrialized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05595" y="3182112"/>
            <a:ext cx="3200400" cy="2103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All markets · integrations</a:t>
            </a:r>
          </a:p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residency · governance · CSM</a:t>
            </a:r>
          </a:p>
          <a:p>
            <a:pPr algn="l">
              <a:lnSpc>
                <a:spcPct val="125000"/>
              </a:lnSpc>
            </a:pPr>
            <a:r>
              <a:rPr sz="1150" b="0" i="0" dirty="0">
                <a:solidFill>
                  <a:srgbClr val="22262C"/>
                </a:solidFill>
                <a:latin typeface="Calibri"/>
              </a:rPr>
              <a:t>Sales-led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95359" y="4983480"/>
            <a:ext cx="3200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1" i="0">
                <a:solidFill>
                  <a:srgbClr val="1E2761"/>
                </a:solidFill>
                <a:latin typeface="Cambria"/>
              </a:rPr>
              <a:t>$80K+ ACV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5806440"/>
            <a:ext cx="11247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 dirty="0">
                <a:solidFill>
                  <a:srgbClr val="38722D"/>
                </a:solidFill>
                <a:latin typeface="Calibri"/>
              </a:rPr>
              <a:t>Four upsell levers — markets · categories · usage · seats — drive land-and-expand toward 110%+ NRR.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See docs/04 — feature tiering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PHASE 2A · PRICING &amp; PACKAGING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A hybrid model — subscription anchor + usage value-metric + seats</a:t>
            </a:r>
          </a:p>
        </p:txBody>
      </p:sp>
      <p:pic>
        <p:nvPicPr>
          <p:cNvPr id="5" name="Picture 4" descr="pricing_tier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6400800" cy="38779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69480" y="1645920"/>
            <a:ext cx="44348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WHY HYBRID</a:t>
            </a:r>
          </a:p>
        </p:txBody>
      </p:sp>
      <p:sp>
        <p:nvSpPr>
          <p:cNvPr id="7" name="Oval 6"/>
          <p:cNvSpPr/>
          <p:nvPr/>
        </p:nvSpPr>
        <p:spPr>
          <a:xfrm>
            <a:off x="7269480" y="2148839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525512" y="2066543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Subscription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25512" y="2350008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revenue anchor &amp; budget predictability</a:t>
            </a:r>
          </a:p>
        </p:txBody>
      </p:sp>
      <p:sp>
        <p:nvSpPr>
          <p:cNvPr id="10" name="Oval 9"/>
          <p:cNvSpPr/>
          <p:nvPr/>
        </p:nvSpPr>
        <p:spPr>
          <a:xfrm>
            <a:off x="7269480" y="2990087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525512" y="2907791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Usage / credits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25512" y="3191256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value metric = markets × categories × Concept Genie runs; powers NRR</a:t>
            </a:r>
          </a:p>
        </p:txBody>
      </p:sp>
      <p:sp>
        <p:nvSpPr>
          <p:cNvPr id="13" name="Oval 12"/>
          <p:cNvSpPr/>
          <p:nvPr/>
        </p:nvSpPr>
        <p:spPr>
          <a:xfrm>
            <a:off x="7269480" y="3831335"/>
            <a:ext cx="109728" cy="109728"/>
          </a:xfrm>
          <a:prstGeom prst="ellipse">
            <a:avLst/>
          </a:prstGeom>
          <a:solidFill>
            <a:srgbClr val="2E54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525512" y="3749039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 i="0">
                <a:solidFill>
                  <a:srgbClr val="1E2761"/>
                </a:solidFill>
                <a:latin typeface="Calibri"/>
              </a:rPr>
              <a:t>Seats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25512" y="4032504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1050" b="0" i="0">
                <a:solidFill>
                  <a:srgbClr val="6B7585"/>
                </a:solidFill>
                <a:latin typeface="Calibri"/>
              </a:rPr>
              <a:t>secondary expansion lever, not the primary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69480" y="4754880"/>
            <a:ext cx="443484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1" i="0">
                <a:solidFill>
                  <a:srgbClr val="38722D"/>
                </a:solidFill>
                <a:latin typeface="Calibri"/>
              </a:rPr>
              <a:t>2025 benchmarks: pure per-seat is declining (57%↓); usage is mainstream (61%); hybrid posts the highest growth (~21%).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Sources: Monetizely, Maxio 2025 SaaS pricing studies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111556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i="0">
                <a:solidFill>
                  <a:srgbClr val="2F9E8F"/>
                </a:solidFill>
                <a:latin typeface="Calibri"/>
              </a:rPr>
              <a:t>PHASE 2A · REGIONAL WILLINGNESS-TO-PAY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48640"/>
            <a:ext cx="11155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8000"/>
              </a:lnSpc>
            </a:pPr>
            <a:r>
              <a:rPr sz="2300" b="1" i="0">
                <a:solidFill>
                  <a:srgbClr val="1E2761"/>
                </a:solidFill>
                <a:latin typeface="Cambria"/>
              </a:rPr>
              <a:t>Same product, repriced — price localization, not product localization</a:t>
            </a:r>
          </a:p>
        </p:txBody>
      </p:sp>
      <p:pic>
        <p:nvPicPr>
          <p:cNvPr id="5" name="Picture 4" descr="regional_wt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554480"/>
            <a:ext cx="6400800" cy="387416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269480" y="1691640"/>
            <a:ext cx="4434840" cy="4023360"/>
          </a:xfrm>
          <a:prstGeom prst="roundRect">
            <a:avLst/>
          </a:prstGeom>
          <a:solidFill>
            <a:srgbClr val="F4F6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498079" y="1874519"/>
            <a:ext cx="40233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HOW IT WORKS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79" y="2286000"/>
            <a:ext cx="402336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50" b="0" i="0">
                <a:solidFill>
                  <a:srgbClr val="22262C"/>
                </a:solidFill>
                <a:latin typeface="Calibri"/>
              </a:rPr>
              <a:t>We never change the product per region. We apply a price multiplier and shift the tier mix we lead with — protecting margin in high-WTP markets and adoption in price-sensitive ones, on one codebase.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79" y="3840480"/>
            <a:ext cx="40233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 i="0">
                <a:solidFill>
                  <a:srgbClr val="2F9E8F"/>
                </a:solidFill>
                <a:latin typeface="Calibri"/>
              </a:rPr>
              <a:t>WTP ORDER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4206240"/>
            <a:ext cx="402336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50" b="0" i="0">
                <a:solidFill>
                  <a:srgbClr val="22262C"/>
                </a:solidFill>
                <a:latin typeface="Calibri"/>
              </a:rPr>
              <a:t>US &gt; W. Europe &gt; Japan/Korea &gt; SEA &gt; India.</a:t>
            </a:r>
          </a:p>
          <a:p>
            <a:pPr algn="l">
              <a:lnSpc>
                <a:spcPct val="115000"/>
              </a:lnSpc>
            </a:pPr>
            <a:r>
              <a:rPr sz="1150" b="0" i="0">
                <a:solidFill>
                  <a:srgbClr val="22262C"/>
                </a:solidFill>
                <a:latin typeface="Calibri"/>
              </a:rPr>
              <a:t>Lead Enterprise in the West; lead Growth + Essentials in SEA/India to widen the funnel.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73952"/>
            <a:ext cx="9601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See docs/05 — pricing &amp; packaging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55680" y="6473952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 i="0">
                <a:solidFill>
                  <a:srgbClr val="6B7585"/>
                </a:solidFill>
                <a:latin typeface="Calibri"/>
              </a:rPr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1704</Words>
  <Application>Microsoft Office PowerPoint</Application>
  <PresentationFormat>Widescreen</PresentationFormat>
  <Paragraphs>262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Shreshtha Rawat</cp:lastModifiedBy>
  <cp:revision>2</cp:revision>
  <dcterms:created xsi:type="dcterms:W3CDTF">2013-01-27T09:14:16Z</dcterms:created>
  <dcterms:modified xsi:type="dcterms:W3CDTF">2026-06-21T17:59:24Z</dcterms:modified>
  <cp:category/>
</cp:coreProperties>
</file>